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wireframeOverlay-Home.png"/>
          <p:cNvPicPr>
            <a:picLocks noChangeAspect="1"/>
          </p:cNvPicPr>
          <p:nvPr/>
        </p:nvPicPr>
        <p:blipFill>
          <a:blip r:embed="rId2" cstate="email">
            <a:extLst>
              <a:ext uri="{28A0092B-C50C-407E-A947-70E740481C1C}">
                <a14:useLocalDpi xmlns:a14="http://schemas.microsoft.com/office/drawing/2010/main"/>
              </a:ext>
            </a:extLst>
          </a:blip>
          <a:srcRect t="-93973"/>
          <a:stretch>
            <a:fillRect/>
          </a:stretch>
        </p:blipFill>
        <p:spPr>
          <a:xfrm>
            <a:off x="179294" y="1183341"/>
            <a:ext cx="8787384" cy="5276725"/>
          </a:xfrm>
          <a:prstGeom prst="rect">
            <a:avLst/>
          </a:prstGeom>
          <a:gradFill>
            <a:gsLst>
              <a:gs pos="0">
                <a:schemeClr val="tx2"/>
              </a:gs>
              <a:gs pos="100000">
                <a:schemeClr val="bg2"/>
              </a:gs>
            </a:gsLst>
            <a:lin ang="5400000" scaled="0"/>
          </a:gradFill>
        </p:spPr>
      </p:pic>
      <p:sp>
        <p:nvSpPr>
          <p:cNvPr id="2" name="Title 1"/>
          <p:cNvSpPr>
            <a:spLocks noGrp="1"/>
          </p:cNvSpPr>
          <p:nvPr>
            <p:ph type="ctrTitle"/>
          </p:nvPr>
        </p:nvSpPr>
        <p:spPr>
          <a:xfrm>
            <a:off x="417513" y="2168338"/>
            <a:ext cx="8307387" cy="1619250"/>
          </a:xfrm>
        </p:spPr>
        <p:txBody>
          <a:bodyPr/>
          <a:lstStyle>
            <a:lvl1pPr algn="ctr">
              <a:defRPr sz="4800"/>
            </a:lvl1pPr>
          </a:lstStyle>
          <a:p>
            <a:r>
              <a:rPr lang="en-US" smtClean="0"/>
              <a:t>Click to edit Master title style</a:t>
            </a:r>
            <a:endParaRPr/>
          </a:p>
        </p:txBody>
      </p:sp>
      <p:sp>
        <p:nvSpPr>
          <p:cNvPr id="3" name="Subtitle 2"/>
          <p:cNvSpPr>
            <a:spLocks noGrp="1"/>
          </p:cNvSpPr>
          <p:nvPr>
            <p:ph type="subTitle" idx="1"/>
          </p:nvPr>
        </p:nvSpPr>
        <p:spPr>
          <a:xfrm>
            <a:off x="417513" y="3810000"/>
            <a:ext cx="8307387" cy="753036"/>
          </a:xfrm>
        </p:spPr>
        <p:txBody>
          <a:bodyPr>
            <a:normAutofit/>
          </a:bodyPr>
          <a:lstStyle>
            <a:lvl1pPr marL="0" indent="0" algn="ctr">
              <a:spcBef>
                <a:spcPts val="3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pic>
        <p:nvPicPr>
          <p:cNvPr id="8" name="Picture 7" descr="DirectionalButtons-RightOnly.png"/>
          <p:cNvPicPr>
            <a:picLocks noChangeAspect="1"/>
          </p:cNvPicPr>
          <p:nvPr/>
        </p:nvPicPr>
        <p:blipFill>
          <a:blip r:embed="rId3"/>
          <a:stretch>
            <a:fillRect/>
          </a:stretch>
        </p:blipFill>
        <p:spPr>
          <a:xfrm>
            <a:off x="7822266" y="533400"/>
            <a:ext cx="752475" cy="352425"/>
          </a:xfrm>
          <a:prstGeom prst="rect">
            <a:avLst/>
          </a:prstGeom>
        </p:spPr>
      </p:pic>
      <p:sp>
        <p:nvSpPr>
          <p:cNvPr id="9" name="Slide Number Placeholder 5"/>
          <p:cNvSpPr>
            <a:spLocks noGrp="1"/>
          </p:cNvSpPr>
          <p:nvPr>
            <p:ph type="sldNum" sz="quarter" idx="12"/>
          </p:nvPr>
        </p:nvSpPr>
        <p:spPr>
          <a:xfrm>
            <a:off x="8382000" y="1219200"/>
            <a:ext cx="533400" cy="365125"/>
          </a:xfrm>
        </p:spPr>
        <p:txBody>
          <a:bodyPr/>
          <a:lstStyle/>
          <a:p>
            <a:fld id="{886BB73A-582F-4420-9A14-CB10A2B2E5E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wireframeOverlay-Conten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416859" y="1466850"/>
            <a:ext cx="8308039" cy="1128432"/>
          </a:xfr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007224" y="2623296"/>
            <a:ext cx="4717676" cy="38312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30213" y="2770187"/>
            <a:ext cx="3429093" cy="3576825"/>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cstate="email">
            <a:extLst>
              <a:ext uri="{28A0092B-C50C-407E-A947-70E740481C1C}">
                <a14:useLocalDpi xmlns:a14="http://schemas.microsoft.com/office/drawing/2010/main"/>
              </a:ext>
            </a:extLst>
          </a:blip>
          <a:srcRect b="-123309"/>
          <a:stretch>
            <a:fillRect/>
          </a:stretch>
        </p:blipFill>
        <p:spPr>
          <a:xfrm>
            <a:off x="182880"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4313891" cy="1162050"/>
          </a:xfrm>
        </p:spPr>
        <p:txBody>
          <a:bodyPr anchor="b"/>
          <a:lstStyle>
            <a:lvl1pPr algn="l">
              <a:defRPr sz="2800" b="0">
                <a:solidFill>
                  <a:schemeClr val="bg1"/>
                </a:solidFill>
              </a:defRPr>
            </a:lvl1pPr>
          </a:lstStyle>
          <a:p>
            <a:r>
              <a:rPr lang="en-US" smtClean="0"/>
              <a:t>Click to edit Master title style</a:t>
            </a:r>
            <a:endParaRPr dirty="0"/>
          </a:p>
        </p:txBody>
      </p:sp>
      <p:sp>
        <p:nvSpPr>
          <p:cNvPr id="4" name="Text Placeholder 3"/>
          <p:cNvSpPr>
            <a:spLocks noGrp="1"/>
          </p:cNvSpPr>
          <p:nvPr>
            <p:ph type="body" sz="half" idx="2"/>
          </p:nvPr>
        </p:nvSpPr>
        <p:spPr>
          <a:xfrm>
            <a:off x="416859"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11" name="Picture Placeholder 10"/>
          <p:cNvSpPr>
            <a:spLocks noGrp="1"/>
          </p:cNvSpPr>
          <p:nvPr>
            <p:ph type="pic" sz="quarter" idx="13"/>
          </p:nvPr>
        </p:nvSpPr>
        <p:spPr>
          <a:xfrm>
            <a:off x="5298140" y="1169894"/>
            <a:ext cx="3671047" cy="52760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82880" y="1169894"/>
            <a:ext cx="8787384" cy="2106706"/>
          </a:xfrm>
        </p:spPr>
        <p:txBody>
          <a:bodyPr/>
          <a:lstStyle>
            <a:lvl1pPr>
              <a:buNone/>
              <a:defRPr/>
            </a:lvl1pPr>
          </a:lstStyle>
          <a:p>
            <a:r>
              <a:rPr lang="en-US" smtClean="0"/>
              <a:t>Drag picture to placeholder or click icon to add</a:t>
            </a:r>
            <a:endParaRPr/>
          </a:p>
        </p:txBody>
      </p:sp>
      <p:sp>
        <p:nvSpPr>
          <p:cNvPr id="10" name="Rectangle 9"/>
          <p:cNvSpPr/>
          <p:nvPr/>
        </p:nvSpPr>
        <p:spPr>
          <a:xfrm>
            <a:off x="182880" y="3281082"/>
            <a:ext cx="8787384" cy="3174582"/>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859" y="3329268"/>
            <a:ext cx="8346141" cy="1014132"/>
          </a:xfrm>
        </p:spPr>
        <p:txBody>
          <a:bodyPr anchor="b"/>
          <a:lstStyle>
            <a:lvl1pPr algn="l">
              <a:defRPr sz="3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6859" y="4343399"/>
            <a:ext cx="8346141" cy="1909763"/>
          </a:xfrm>
        </p:spPr>
        <p:txBody>
          <a:bodyPr>
            <a:normAutofit/>
          </a:bodyPr>
          <a:lstStyle>
            <a:lvl1pPr marL="0" indent="0">
              <a:lnSpc>
                <a:spcPct val="110000"/>
              </a:lnSpc>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cstate="email">
            <a:extLst>
              <a:ext uri="{28A0092B-C50C-407E-A947-70E740481C1C}">
                <a14:useLocalDpi xmlns:a14="http://schemas.microsoft.com/office/drawing/2010/main"/>
              </a:ext>
            </a:extLst>
          </a:blip>
          <a:srcRect b="-123309"/>
          <a:stretch>
            <a:fillRect/>
          </a:stretch>
        </p:blipFill>
        <p:spPr>
          <a:xfrm>
            <a:off x="3835212"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91000" y="1680882"/>
            <a:ext cx="4313891" cy="1162050"/>
          </a:xfrm>
        </p:spPr>
        <p:txBody>
          <a:bodyPr anchor="b"/>
          <a:lstStyle>
            <a:lvl1pPr algn="l">
              <a:defRPr sz="28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91000"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8" name="Picture Placeholder 10"/>
          <p:cNvSpPr>
            <a:spLocks noGrp="1"/>
          </p:cNvSpPr>
          <p:nvPr>
            <p:ph type="pic" sz="quarter" idx="14"/>
          </p:nvPr>
        </p:nvSpPr>
        <p:spPr>
          <a:xfrm>
            <a:off x="182880" y="1179576"/>
            <a:ext cx="3671047" cy="2205318"/>
          </a:xfrm>
        </p:spPr>
        <p:txBody>
          <a:bodyPr/>
          <a:lstStyle>
            <a:lvl1pPr>
              <a:buNone/>
              <a:defRPr/>
            </a:lvl1pPr>
          </a:lstStyle>
          <a:p>
            <a:r>
              <a:rPr lang="en-US" smtClean="0"/>
              <a:t>Drag picture to placeholder or click icon to add</a:t>
            </a:r>
            <a:endParaRPr/>
          </a:p>
        </p:txBody>
      </p:sp>
      <p:sp>
        <p:nvSpPr>
          <p:cNvPr id="10" name="Picture Placeholder 10"/>
          <p:cNvSpPr>
            <a:spLocks noGrp="1"/>
          </p:cNvSpPr>
          <p:nvPr>
            <p:ph type="pic" sz="quarter" idx="15"/>
          </p:nvPr>
        </p:nvSpPr>
        <p:spPr>
          <a:xfrm>
            <a:off x="2015983" y="3383280"/>
            <a:ext cx="1837944" cy="3072384"/>
          </a:xfrm>
        </p:spPr>
        <p:txBody>
          <a:bodyPr/>
          <a:lstStyle>
            <a:lvl1pPr>
              <a:buNone/>
              <a:defRPr/>
            </a:lvl1pPr>
          </a:lstStyle>
          <a:p>
            <a:r>
              <a:rPr lang="en-US" smtClean="0"/>
              <a:t>Drag picture to placeholder or click icon to add</a:t>
            </a:r>
            <a:endParaRPr/>
          </a:p>
        </p:txBody>
      </p:sp>
      <p:sp>
        <p:nvSpPr>
          <p:cNvPr id="12" name="Picture Placeholder 10"/>
          <p:cNvSpPr>
            <a:spLocks noGrp="1"/>
          </p:cNvSpPr>
          <p:nvPr>
            <p:ph type="pic" sz="quarter" idx="16"/>
          </p:nvPr>
        </p:nvSpPr>
        <p:spPr>
          <a:xfrm>
            <a:off x="182880" y="3383280"/>
            <a:ext cx="1837944" cy="3072384"/>
          </a:xfrm>
        </p:spPr>
        <p:txBody>
          <a:bodyPr/>
          <a:lstStyle>
            <a:lvl1pPr>
              <a:buNone/>
              <a:defRPr/>
            </a:lvl1pPr>
          </a:lstStyle>
          <a:p>
            <a:r>
              <a:rPr lang="en-US" smtClean="0"/>
              <a:t>Drag picture to placeholder or click icon to add</a:t>
            </a:r>
            <a:endParaRPr/>
          </a:p>
        </p:txBody>
      </p:sp>
      <p:sp>
        <p:nvSpPr>
          <p:cNvPr id="13" name="Slide Number Placeholder 5"/>
          <p:cNvSpPr>
            <a:spLocks noGrp="1"/>
          </p:cNvSpPr>
          <p:nvPr>
            <p:ph type="sldNum" sz="quarter" idx="12"/>
          </p:nvPr>
        </p:nvSpPr>
        <p:spPr>
          <a:xfrm>
            <a:off x="8382000" y="1219200"/>
            <a:ext cx="533400" cy="365125"/>
          </a:xfrm>
        </p:spPr>
        <p:txBody>
          <a:bodyPr/>
          <a:lstStyle/>
          <a:p>
            <a:fld id="{886BB73A-582F-4420-9A14-CB10A2B2E5E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wireframeOverlay-VerticalTC.png"/>
          <p:cNvPicPr>
            <a:picLocks noChangeAspect="1"/>
          </p:cNvPicPr>
          <p:nvPr/>
        </p:nvPicPr>
        <p:blipFill>
          <a:blip r:embed="rId2" cstate="email">
            <a:extLst>
              <a:ext uri="{28A0092B-C50C-407E-A947-70E740481C1C}">
                <a14:useLocalDpi xmlns:a14="http://schemas.microsoft.com/office/drawing/2010/main"/>
              </a:ext>
            </a:extLst>
          </a:blip>
          <a:srcRect t="-93650"/>
          <a:stretch>
            <a:fillRect/>
          </a:stretch>
        </p:blipFill>
        <p:spPr>
          <a:xfrm>
            <a:off x="7445188" y="1178128"/>
            <a:ext cx="1524000" cy="5275339"/>
          </a:xfrm>
          <a:prstGeom prst="rect">
            <a:avLst/>
          </a:prstGeom>
          <a:gradFill>
            <a:gsLst>
              <a:gs pos="0">
                <a:schemeClr val="tx2"/>
              </a:gs>
              <a:gs pos="100000">
                <a:schemeClr val="bg2"/>
              </a:gs>
            </a:gsLst>
            <a:lin ang="5400000" scaled="0"/>
          </a:gradFill>
        </p:spPr>
      </p:pic>
      <p:sp>
        <p:nvSpPr>
          <p:cNvPr id="2" name="Vertical Title 1"/>
          <p:cNvSpPr>
            <a:spLocks noGrp="1"/>
          </p:cNvSpPr>
          <p:nvPr>
            <p:ph type="title" orient="vert"/>
          </p:nvPr>
        </p:nvSpPr>
        <p:spPr>
          <a:xfrm>
            <a:off x="7440705" y="1398494"/>
            <a:ext cx="1447800" cy="484990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17513" y="1398494"/>
            <a:ext cx="6669087" cy="4849906"/>
          </a:xfrm>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losin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38E4D-051A-41E1-86A4-E56916468FD0}" type="datetimeFigureOut">
              <a:rPr lang="en-US" smtClean="0"/>
              <a:t>1/16/2015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6BB73A-582F-4420-9A14-CB10A2B2E5E8}" type="slidenum">
              <a:rPr lang="en-US" smtClean="0"/>
              <a:t>‹#›</a:t>
            </a:fld>
            <a:endParaRPr lang="en-US"/>
          </a:p>
        </p:txBody>
      </p:sp>
      <p:sp>
        <p:nvSpPr>
          <p:cNvPr id="5" name="Rectangle 4"/>
          <p:cNvSpPr/>
          <p:nvPr/>
        </p:nvSpPr>
        <p:spPr>
          <a:xfrm>
            <a:off x="182880" y="1179576"/>
            <a:ext cx="8787384" cy="5276088"/>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6" name="Picture 5" descr="DirectionalButtons-LeftOnlyOnly.png"/>
          <p:cNvPicPr>
            <a:picLocks noChangeAspect="1"/>
          </p:cNvPicPr>
          <p:nvPr/>
        </p:nvPicPr>
        <p:blipFill>
          <a:blip r:embed="rId2"/>
          <a:stretch>
            <a:fillRect/>
          </a:stretch>
        </p:blipFill>
        <p:spPr>
          <a:xfrm>
            <a:off x="7837488" y="538163"/>
            <a:ext cx="752475" cy="35242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415925" y="2756646"/>
            <a:ext cx="8308975" cy="3491753"/>
          </a:xfrm>
        </p:spPr>
        <p:txBody>
          <a:bodyPr>
            <a:normAutofit/>
          </a:bodyPr>
          <a:lstStyle>
            <a:lvl1pPr>
              <a:defRPr sz="20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Alt.">
    <p:spTree>
      <p:nvGrpSpPr>
        <p:cNvPr id="1" name=""/>
        <p:cNvGrpSpPr/>
        <p:nvPr/>
      </p:nvGrpSpPr>
      <p:grpSpPr>
        <a:xfrm>
          <a:off x="0" y="0"/>
          <a:ext cx="0" cy="0"/>
          <a:chOff x="0" y="0"/>
          <a:chExt cx="0" cy="0"/>
        </a:xfrm>
      </p:grpSpPr>
      <p:pic>
        <p:nvPicPr>
          <p:cNvPr id="8" name="Picture 7" descr="wireframeOverlay-TCFull.png"/>
          <p:cNvPicPr>
            <a:picLocks noChangeAspect="1"/>
          </p:cNvPicPr>
          <p:nvPr/>
        </p:nvPicPr>
        <p:blipFill>
          <a:blip r:embed="rId2" cstate="email">
            <a:extLst>
              <a:ext uri="{28A0092B-C50C-407E-A947-70E740481C1C}">
                <a14:useLocalDpi xmlns:a14="http://schemas.microsoft.com/office/drawing/2010/main"/>
              </a:ext>
            </a:extLst>
          </a:blip>
          <a:srcRect l="-198711"/>
          <a:stretch>
            <a:fillRect/>
          </a:stretch>
        </p:blipFill>
        <p:spPr>
          <a:xfrm>
            <a:off x="177999" y="1179576"/>
            <a:ext cx="8788373" cy="5276088"/>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buClrTx/>
              <a:defRPr>
                <a:solidFill>
                  <a:schemeClr val="bg1"/>
                </a:solidFill>
              </a:defRPr>
            </a:lvl1pPr>
            <a:lvl2pPr>
              <a:buClr>
                <a:schemeClr val="bg1">
                  <a:lumMod val="75000"/>
                </a:schemeClr>
              </a:buClr>
              <a:defRPr>
                <a:solidFill>
                  <a:schemeClr val="bg1"/>
                </a:solidFill>
              </a:defRPr>
            </a:lvl2pPr>
            <a:lvl3pPr>
              <a:buClrTx/>
              <a:defRPr>
                <a:solidFill>
                  <a:schemeClr val="bg1"/>
                </a:solidFill>
              </a:defRPr>
            </a:lvl3pPr>
            <a:lvl4pPr>
              <a:buClr>
                <a:schemeClr val="bg1">
                  <a:lumMod val="75000"/>
                </a:schemeClr>
              </a:buClr>
              <a:defRPr>
                <a:solidFill>
                  <a:schemeClr val="bg1"/>
                </a:solidFill>
              </a:defRPr>
            </a:lvl4pPr>
            <a:lvl5pPr>
              <a:buClrTx/>
              <a:defRPr>
                <a:solidFill>
                  <a:schemeClr val="bg1"/>
                </a:solidFill>
              </a:defRPr>
            </a:lvl5pPr>
            <a:lvl6pPr>
              <a:buClr>
                <a:schemeClr val="bg1">
                  <a:lumMod val="75000"/>
                </a:schemeClr>
              </a:buClr>
              <a:defRPr lang="en-US" sz="1800" kern="1200" dirty="0" smtClean="0">
                <a:solidFill>
                  <a:schemeClr val="bg1"/>
                </a:solidFill>
                <a:latin typeface="+mn-lt"/>
                <a:ea typeface="+mn-ea"/>
                <a:cs typeface="+mn-cs"/>
              </a:defRPr>
            </a:lvl6pPr>
            <a:lvl7pPr>
              <a:buClr>
                <a:schemeClr val="bg1"/>
              </a:buClr>
              <a:defRPr lang="en-US" sz="1800" kern="1200" dirty="0" smtClean="0">
                <a:solidFill>
                  <a:schemeClr val="bg1"/>
                </a:solidFill>
                <a:latin typeface="+mn-lt"/>
                <a:ea typeface="+mn-ea"/>
                <a:cs typeface="+mn-cs"/>
              </a:defRPr>
            </a:lvl7pPr>
            <a:lvl8pPr>
              <a:buClr>
                <a:schemeClr val="bg1">
                  <a:lumMod val="75000"/>
                </a:schemeClr>
              </a:buClr>
              <a:defRPr lang="en-US" sz="1800" kern="1200" dirty="0" smtClean="0">
                <a:solidFill>
                  <a:schemeClr val="bg1"/>
                </a:solidFill>
                <a:latin typeface="+mn-lt"/>
                <a:ea typeface="+mn-ea"/>
                <a:cs typeface="+mn-cs"/>
              </a:defRPr>
            </a:lvl8pPr>
            <a:lvl9pPr>
              <a:buClr>
                <a:schemeClr val="bg1"/>
              </a:buClr>
              <a:defRPr sz="1800" kern="1200" dirty="0">
                <a:solidFill>
                  <a:schemeClr val="bg1"/>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wireframeOverlay-SectionH.png"/>
          <p:cNvPicPr>
            <a:picLocks noChangeAspect="1"/>
          </p:cNvPicPr>
          <p:nvPr/>
        </p:nvPicPr>
        <p:blipFill>
          <a:blip r:embed="rId2" cstate="email">
            <a:extLst>
              <a:ext uri="{28A0092B-C50C-407E-A947-70E740481C1C}">
                <a14:useLocalDpi xmlns:a14="http://schemas.microsoft.com/office/drawing/2010/main"/>
              </a:ext>
            </a:extLst>
          </a:blip>
          <a:srcRect r="-91875"/>
          <a:stretch>
            <a:fillRect/>
          </a:stretch>
        </p:blipFill>
        <p:spPr>
          <a:xfrm>
            <a:off x="182880" y="1179576"/>
            <a:ext cx="8785105" cy="5276088"/>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2133600" y="3429000"/>
            <a:ext cx="6591300" cy="1371600"/>
          </a:xfrm>
        </p:spPr>
        <p:txBody>
          <a:bodyPr anchor="b" anchorCtr="0"/>
          <a:lstStyle>
            <a:lvl1pPr algn="r">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2133600" y="4800599"/>
            <a:ext cx="6591300" cy="1066801"/>
          </a:xfrm>
        </p:spPr>
        <p:txBody>
          <a:bodyPr anchor="t" anchorCtr="0">
            <a:normAutofit/>
          </a:bodyPr>
          <a:lstStyle>
            <a:lvl1pPr marL="0" indent="0" algn="r">
              <a:spcBef>
                <a:spcPts val="30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E38E4D-051A-41E1-86A4-E56916468FD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wireframeOverlay-Conten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16859"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73214"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CE38E4D-051A-41E1-86A4-E56916468FD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wireframeOverlay-Conten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16859"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16859"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73752"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752"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CE38E4D-051A-41E1-86A4-E56916468FD0}" type="datetimeFigureOut">
              <a:rPr lang="en-US" smtClean="0"/>
              <a:t>1/16/2015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wireframeOverlay-Conten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CE38E4D-051A-41E1-86A4-E56916468FD0}" type="datetimeFigureOut">
              <a:rPr lang="en-US" smtClean="0"/>
              <a:t>1/16/2015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38E4D-051A-41E1-86A4-E56916468FD0}" type="datetimeFigureOut">
              <a:rPr lang="en-US" smtClean="0"/>
              <a:t>1/16/2015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wireframeOverlay-ContentCap.png"/>
          <p:cNvPicPr>
            <a:picLocks noChangeAspect="1"/>
          </p:cNvPicPr>
          <p:nvPr/>
        </p:nvPicPr>
        <p:blipFill>
          <a:blip r:embed="rId2" cstate="email">
            <a:extLst>
              <a:ext uri="{28A0092B-C50C-407E-A947-70E740481C1C}">
                <a14:useLocalDpi xmlns:a14="http://schemas.microsoft.com/office/drawing/2010/main"/>
              </a:ext>
            </a:extLst>
          </a:blip>
          <a:srcRect b="-135871"/>
          <a:stretch>
            <a:fillRect/>
          </a:stretch>
        </p:blipFill>
        <p:spPr>
          <a:xfrm>
            <a:off x="182880" y="1179575"/>
            <a:ext cx="4228522" cy="5274037"/>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3697941" cy="1162050"/>
          </a:xfrm>
        </p:spPr>
        <p:txBody>
          <a:bodyPr anchor="b"/>
          <a:lstStyle>
            <a:lvl1pPr algn="l">
              <a:defRPr sz="28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612341" y="1600200"/>
            <a:ext cx="4101353" cy="46529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16859" y="2837329"/>
            <a:ext cx="3697941" cy="3415834"/>
          </a:xfrm>
        </p:spPr>
        <p:txBody>
          <a:bodyPr vert="horz" lIns="91440" tIns="45720" rIns="91440" bIns="45720" rtlCol="0">
            <a:normAutofit/>
          </a:bodyPr>
          <a:lstStyle>
            <a:lvl1pPr marL="0" indent="0">
              <a:spcBef>
                <a:spcPts val="600"/>
              </a:spcBef>
              <a:buNone/>
              <a:defRPr sz="1600" kern="1200">
                <a:solidFill>
                  <a:schemeClr val="bg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tx1">
                  <a:lumMod val="50000"/>
                  <a:lumOff val="50000"/>
                </a:schemeClr>
              </a:buClr>
              <a:buSzPct val="7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456765"/>
            <a:ext cx="8308975"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15925" y="2770188"/>
            <a:ext cx="8308975" cy="34782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50105" y="6454588"/>
            <a:ext cx="2398059" cy="228600"/>
          </a:xfrm>
          <a:prstGeom prst="rect">
            <a:avLst/>
          </a:prstGeom>
        </p:spPr>
        <p:txBody>
          <a:bodyPr vert="horz" lIns="91440" tIns="45720" rIns="91440" bIns="45720" rtlCol="0" anchor="ctr"/>
          <a:lstStyle>
            <a:lvl1pPr algn="r">
              <a:defRPr sz="1000">
                <a:solidFill>
                  <a:schemeClr val="tx1">
                    <a:lumMod val="75000"/>
                    <a:lumOff val="25000"/>
                  </a:schemeClr>
                </a:solidFill>
              </a:defRPr>
            </a:lvl1pPr>
          </a:lstStyle>
          <a:p>
            <a:fld id="{7CE38E4D-051A-41E1-86A4-E56916468FD0}" type="datetimeFigureOut">
              <a:rPr lang="en-US" smtClean="0"/>
              <a:t>1/16/2015</a:t>
            </a:fld>
            <a:endParaRPr lang="en-US"/>
          </a:p>
        </p:txBody>
      </p:sp>
      <p:sp>
        <p:nvSpPr>
          <p:cNvPr id="5" name="Footer Placeholder 4"/>
          <p:cNvSpPr>
            <a:spLocks noGrp="1"/>
          </p:cNvSpPr>
          <p:nvPr>
            <p:ph type="ftr" sz="quarter" idx="3"/>
          </p:nvPr>
        </p:nvSpPr>
        <p:spPr>
          <a:xfrm>
            <a:off x="259976" y="6454588"/>
            <a:ext cx="3657600" cy="228600"/>
          </a:xfrm>
          <a:prstGeom prst="rect">
            <a:avLst/>
          </a:prstGeom>
        </p:spPr>
        <p:txBody>
          <a:bodyPr vert="horz" lIns="91440" tIns="45720" rIns="91440" bIns="45720" rtlCol="0" anchor="ctr"/>
          <a:lstStyle>
            <a:lvl1pPr algn="l">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8382000" y="1219200"/>
            <a:ext cx="533400" cy="365125"/>
          </a:xfrm>
          <a:prstGeom prst="rect">
            <a:avLst/>
          </a:prstGeom>
        </p:spPr>
        <p:txBody>
          <a:bodyPr vert="horz" lIns="91440" tIns="45720" rIns="91440" bIns="45720" rtlCol="0" anchor="ctr"/>
          <a:lstStyle>
            <a:lvl1pPr algn="r">
              <a:defRPr sz="1200">
                <a:solidFill>
                  <a:schemeClr val="bg1"/>
                </a:solidFill>
              </a:defRPr>
            </a:lvl1pPr>
          </a:lstStyle>
          <a:p>
            <a:fld id="{886BB73A-582F-4420-9A14-CB10A2B2E5E8}" type="slidenum">
              <a:rPr lang="en-US" smtClean="0"/>
              <a:t>‹#›</a:t>
            </a:fld>
            <a:endParaRPr lang="en-US"/>
          </a:p>
        </p:txBody>
      </p:sp>
      <p:pic>
        <p:nvPicPr>
          <p:cNvPr id="7" name="Picture 6" descr="HomeButton.png">
            <a:hlinkClick r:id="" action="ppaction://hlinkshowjump?jump=firstslide"/>
          </p:cNvPr>
          <p:cNvPicPr>
            <a:picLocks noChangeAspect="1"/>
          </p:cNvPicPr>
          <p:nvPr/>
        </p:nvPicPr>
        <p:blipFill>
          <a:blip r:embed="rId18"/>
          <a:stretch>
            <a:fillRect/>
          </a:stretch>
        </p:blipFill>
        <p:spPr>
          <a:xfrm>
            <a:off x="552450" y="526116"/>
            <a:ext cx="457200" cy="352425"/>
          </a:xfrm>
          <a:prstGeom prst="rect">
            <a:avLst/>
          </a:prstGeom>
        </p:spPr>
      </p:pic>
      <p:pic>
        <p:nvPicPr>
          <p:cNvPr id="10" name="Picture 9" descr="DirectionalButtons-Full.png"/>
          <p:cNvPicPr>
            <a:picLocks noChangeAspect="1"/>
          </p:cNvPicPr>
          <p:nvPr/>
        </p:nvPicPr>
        <p:blipFill>
          <a:blip r:embed="rId19"/>
          <a:stretch>
            <a:fillRect/>
          </a:stretch>
        </p:blipFill>
        <p:spPr>
          <a:xfrm>
            <a:off x="7826188" y="526116"/>
            <a:ext cx="752475" cy="35242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spcBef>
          <a:spcPts val="2000"/>
        </a:spcBef>
        <a:buClr>
          <a:schemeClr val="tx1">
            <a:lumMod val="50000"/>
            <a:lumOff val="50000"/>
          </a:schemeClr>
        </a:buClr>
        <a:buSzPct val="70000"/>
        <a:buFont typeface="Wingdings" pitchFamily="2" charset="2"/>
        <a:buChar char="l"/>
        <a:defRPr sz="20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30388"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7400"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vanuatudaily.wordpress.com/author/bobmaki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Regional Water and Energy Seminar – </a:t>
            </a:r>
            <a:r>
              <a:rPr lang="en-US" dirty="0" err="1" smtClean="0"/>
              <a:t>Nadi</a:t>
            </a:r>
            <a:r>
              <a:rPr lang="en-US" dirty="0" smtClean="0"/>
              <a:t> – Fiji May 2014</a:t>
            </a:r>
            <a:endParaRPr lang="en-US" dirty="0"/>
          </a:p>
        </p:txBody>
      </p:sp>
      <p:sp>
        <p:nvSpPr>
          <p:cNvPr id="3" name="Subtitle 2"/>
          <p:cNvSpPr>
            <a:spLocks noGrp="1"/>
          </p:cNvSpPr>
          <p:nvPr>
            <p:ph type="subTitle" idx="1"/>
          </p:nvPr>
        </p:nvSpPr>
        <p:spPr/>
        <p:txBody>
          <a:bodyPr/>
          <a:lstStyle/>
          <a:p>
            <a:r>
              <a:rPr lang="en-US" dirty="0" smtClean="0"/>
              <a:t>Energy Facility Projects in Vanuatu </a:t>
            </a:r>
            <a:endParaRPr lang="en-US" dirty="0"/>
          </a:p>
        </p:txBody>
      </p:sp>
    </p:spTree>
    <p:extLst>
      <p:ext uri="{BB962C8B-B14F-4D97-AF65-F5344CB8AC3E}">
        <p14:creationId xmlns:p14="http://schemas.microsoft.com/office/powerpoint/2010/main" val="3372094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1456765"/>
            <a:ext cx="8308975" cy="972110"/>
          </a:xfrm>
        </p:spPr>
        <p:txBody>
          <a:bodyPr/>
          <a:lstStyle/>
          <a:p>
            <a:r>
              <a:rPr lang="en-US" dirty="0" smtClean="0"/>
              <a:t>23 months later</a:t>
            </a:r>
            <a:endParaRPr lang="en-US" dirty="0"/>
          </a:p>
        </p:txBody>
      </p:sp>
      <p:sp>
        <p:nvSpPr>
          <p:cNvPr id="3" name="Content Placeholder 2"/>
          <p:cNvSpPr>
            <a:spLocks noGrp="1"/>
          </p:cNvSpPr>
          <p:nvPr>
            <p:ph idx="1"/>
          </p:nvPr>
        </p:nvSpPr>
        <p:spPr/>
        <p:txBody>
          <a:bodyPr/>
          <a:lstStyle/>
          <a:p>
            <a:r>
              <a:rPr lang="en-US" dirty="0" smtClean="0"/>
              <a:t>NAO is yet to </a:t>
            </a:r>
            <a:r>
              <a:rPr lang="en-US" dirty="0" err="1" smtClean="0"/>
              <a:t>finalise</a:t>
            </a:r>
            <a:r>
              <a:rPr lang="en-US" dirty="0" smtClean="0"/>
              <a:t> and sign the intended grant of 2.5 MEURO to UNELCO so that the project can start, fully managed by a company of the Suez Group, fully capable of taking the project to a success.</a:t>
            </a:r>
          </a:p>
          <a:p>
            <a:r>
              <a:rPr lang="en-US" dirty="0" smtClean="0"/>
              <a:t>Not enough time left in the FA to implement the project (30 months minimum). </a:t>
            </a:r>
            <a:endParaRPr lang="en-US" dirty="0"/>
          </a:p>
          <a:p>
            <a:r>
              <a:rPr lang="en-US" dirty="0" smtClean="0"/>
              <a:t>Unless full commitment from government and a rider to the FA. Will not be successful.</a:t>
            </a:r>
            <a:endParaRPr lang="en-US" dirty="0"/>
          </a:p>
        </p:txBody>
      </p:sp>
    </p:spTree>
    <p:extLst>
      <p:ext uri="{BB962C8B-B14F-4D97-AF65-F5344CB8AC3E}">
        <p14:creationId xmlns:p14="http://schemas.microsoft.com/office/powerpoint/2010/main" val="972404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1456765"/>
            <a:ext cx="8308975" cy="860985"/>
          </a:xfrm>
        </p:spPr>
        <p:txBody>
          <a:bodyPr/>
          <a:lstStyle/>
          <a:p>
            <a:r>
              <a:rPr lang="en-US" dirty="0" smtClean="0"/>
              <a:t>Discussions:</a:t>
            </a:r>
            <a:endParaRPr lang="en-US" dirty="0"/>
          </a:p>
        </p:txBody>
      </p:sp>
      <p:sp>
        <p:nvSpPr>
          <p:cNvPr id="3" name="Content Placeholder 2"/>
          <p:cNvSpPr>
            <a:spLocks noGrp="1"/>
          </p:cNvSpPr>
          <p:nvPr>
            <p:ph idx="1"/>
          </p:nvPr>
        </p:nvSpPr>
        <p:spPr/>
        <p:txBody>
          <a:bodyPr>
            <a:normAutofit lnSpcReduction="10000"/>
          </a:bodyPr>
          <a:lstStyle/>
          <a:p>
            <a:r>
              <a:rPr lang="en-US" dirty="0" smtClean="0"/>
              <a:t>Call for Proposal process. Are the project fully appropriated by Beneficiaries? Case of Water facility submissions </a:t>
            </a:r>
            <a:r>
              <a:rPr lang="en-US" smtClean="0"/>
              <a:t>as well.</a:t>
            </a:r>
            <a:endParaRPr lang="en-US" dirty="0" smtClean="0"/>
          </a:p>
          <a:p>
            <a:r>
              <a:rPr lang="en-US" dirty="0" smtClean="0"/>
              <a:t>EU procedures?</a:t>
            </a:r>
          </a:p>
          <a:p>
            <a:r>
              <a:rPr lang="en-US" dirty="0" smtClean="0"/>
              <a:t>Capacity of beneficiaries to implement and more specifically accountability?</a:t>
            </a:r>
          </a:p>
          <a:p>
            <a:r>
              <a:rPr lang="en-US" dirty="0" smtClean="0"/>
              <a:t>Political economy</a:t>
            </a:r>
          </a:p>
          <a:p>
            <a:r>
              <a:rPr lang="en-US" dirty="0" smtClean="0"/>
              <a:t>Impact of failure of these projects on local poor population.</a:t>
            </a:r>
          </a:p>
          <a:p>
            <a:r>
              <a:rPr lang="en-US" dirty="0" smtClean="0"/>
              <a:t>How could we improve?</a:t>
            </a:r>
            <a:endParaRPr lang="en-US" dirty="0"/>
          </a:p>
        </p:txBody>
      </p:sp>
    </p:spTree>
    <p:extLst>
      <p:ext uri="{BB962C8B-B14F-4D97-AF65-F5344CB8AC3E}">
        <p14:creationId xmlns:p14="http://schemas.microsoft.com/office/powerpoint/2010/main" val="199740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1456765"/>
            <a:ext cx="8308975" cy="686360"/>
          </a:xfrm>
        </p:spPr>
        <p:txBody>
          <a:bodyPr/>
          <a:lstStyle/>
          <a:p>
            <a:r>
              <a:rPr lang="en-US" dirty="0" smtClean="0"/>
              <a:t>Energy Facility I projects</a:t>
            </a:r>
            <a:endParaRPr lang="en-US" dirty="0"/>
          </a:p>
        </p:txBody>
      </p:sp>
      <p:sp>
        <p:nvSpPr>
          <p:cNvPr id="3" name="Content Placeholder 2"/>
          <p:cNvSpPr>
            <a:spLocks noGrp="1"/>
          </p:cNvSpPr>
          <p:nvPr>
            <p:ph idx="1"/>
          </p:nvPr>
        </p:nvSpPr>
        <p:spPr>
          <a:xfrm>
            <a:off x="415925" y="2698750"/>
            <a:ext cx="8308975" cy="3549649"/>
          </a:xfrm>
        </p:spPr>
        <p:txBody>
          <a:bodyPr>
            <a:normAutofit fontScale="92500"/>
          </a:bodyPr>
          <a:lstStyle/>
          <a:p>
            <a:r>
              <a:rPr lang="en-US" dirty="0" smtClean="0"/>
              <a:t>Vanuatu submitted four proposals to the global </a:t>
            </a:r>
            <a:r>
              <a:rPr lang="en-US" dirty="0" err="1" smtClean="0"/>
              <a:t>CfP</a:t>
            </a:r>
            <a:r>
              <a:rPr lang="en-US" dirty="0" smtClean="0"/>
              <a:t> and all four were granted.</a:t>
            </a:r>
          </a:p>
          <a:p>
            <a:r>
              <a:rPr lang="en-US" dirty="0" smtClean="0"/>
              <a:t>Total amount of grants: EURO 2,494,098</a:t>
            </a:r>
          </a:p>
          <a:p>
            <a:r>
              <a:rPr lang="en-US" dirty="0" smtClean="0"/>
              <a:t>Beneficiaries: local government (Provincial) for 3 grants and one NGO (VANREPA) for the 4</a:t>
            </a:r>
            <a:r>
              <a:rPr lang="en-US" baseline="30000" dirty="0" smtClean="0"/>
              <a:t>th</a:t>
            </a:r>
            <a:r>
              <a:rPr lang="en-US" dirty="0" smtClean="0"/>
              <a:t> one.</a:t>
            </a:r>
          </a:p>
          <a:p>
            <a:r>
              <a:rPr lang="en-US" dirty="0" smtClean="0"/>
              <a:t>Implementation: 24 months for three projects with Provinces (MALANPA, PENAMA and TORBA) and 30 months with NGO.</a:t>
            </a:r>
          </a:p>
          <a:p>
            <a:r>
              <a:rPr lang="en-US" dirty="0" smtClean="0"/>
              <a:t>Contracts signed in Dec. 2007 and first installment disbursed within two weeks after signature.</a:t>
            </a:r>
            <a:endParaRPr lang="en-US" dirty="0"/>
          </a:p>
        </p:txBody>
      </p:sp>
    </p:spTree>
    <p:extLst>
      <p:ext uri="{BB962C8B-B14F-4D97-AF65-F5344CB8AC3E}">
        <p14:creationId xmlns:p14="http://schemas.microsoft.com/office/powerpoint/2010/main" val="3624618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75765"/>
            <a:ext cx="8308975" cy="781610"/>
          </a:xfrm>
        </p:spPr>
        <p:txBody>
          <a:bodyPr/>
          <a:lstStyle/>
          <a:p>
            <a:r>
              <a:rPr lang="en-US" dirty="0" smtClean="0"/>
              <a:t>Type of projects</a:t>
            </a:r>
            <a:endParaRPr lang="en-US" dirty="0"/>
          </a:p>
        </p:txBody>
      </p:sp>
      <p:sp>
        <p:nvSpPr>
          <p:cNvPr id="3" name="Content Placeholder 2"/>
          <p:cNvSpPr>
            <a:spLocks noGrp="1"/>
          </p:cNvSpPr>
          <p:nvPr>
            <p:ph idx="1"/>
          </p:nvPr>
        </p:nvSpPr>
        <p:spPr>
          <a:xfrm>
            <a:off x="415926" y="2756646"/>
            <a:ext cx="4441824" cy="3491753"/>
          </a:xfrm>
        </p:spPr>
        <p:txBody>
          <a:bodyPr/>
          <a:lstStyle/>
          <a:p>
            <a:r>
              <a:rPr lang="en-US" dirty="0" smtClean="0"/>
              <a:t>3 projects addressed production and distribution of electricity  in rural areas. Low tension and copra oil as the source of energy for generators. Entire process from copra production to distribution of electricity to be managed by communities. Successful pilot project in island of Espiritu Santo (Port </a:t>
            </a:r>
            <a:r>
              <a:rPr lang="en-US" dirty="0" err="1" smtClean="0"/>
              <a:t>Olry</a:t>
            </a:r>
            <a:r>
              <a:rPr lang="en-US" dirty="0" smtClean="0"/>
              <a:t>)</a:t>
            </a:r>
          </a:p>
          <a:p>
            <a:endParaRPr lang="en-US"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57750" y="2920999"/>
            <a:ext cx="4090592" cy="2976145"/>
          </a:xfrm>
          <a:prstGeom prst="rect">
            <a:avLst/>
          </a:prstGeom>
        </p:spPr>
      </p:pic>
    </p:spTree>
    <p:extLst>
      <p:ext uri="{BB962C8B-B14F-4D97-AF65-F5344CB8AC3E}">
        <p14:creationId xmlns:p14="http://schemas.microsoft.com/office/powerpoint/2010/main" val="2891011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From Copra, to oil and pre-paid card in Port </a:t>
            </a:r>
            <a:r>
              <a:rPr lang="en-US" dirty="0" err="1" smtClean="0"/>
              <a:t>Olry</a:t>
            </a:r>
            <a:endParaRPr lang="en-US" dirty="0"/>
          </a:p>
        </p:txBody>
      </p:sp>
      <p:sp>
        <p:nvSpPr>
          <p:cNvPr id="5" name="Text Placeholder 4"/>
          <p:cNvSpPr>
            <a:spLocks noGrp="1"/>
          </p:cNvSpPr>
          <p:nvPr>
            <p:ph type="body" sz="half" idx="2"/>
          </p:nvPr>
        </p:nvSpPr>
        <p:spPr>
          <a:xfrm>
            <a:off x="4191000" y="2837329"/>
            <a:ext cx="4313891" cy="2441199"/>
          </a:xfrm>
        </p:spPr>
        <p:txBody>
          <a:bodyPr/>
          <a:lstStyle/>
          <a:p>
            <a:endParaRPr lang="en-US" dirty="0"/>
          </a:p>
        </p:txBody>
      </p:sp>
      <p:pic>
        <p:nvPicPr>
          <p:cNvPr id="11" name="Picture Placeholder 10" descr="PA150079.JPG"/>
          <p:cNvPicPr>
            <a:picLocks noGrp="1" noChangeAspect="1"/>
          </p:cNvPicPr>
          <p:nvPr>
            <p:ph type="pic" sz="quarter" idx="14"/>
          </p:nvPr>
        </p:nvPicPr>
        <p:blipFill>
          <a:blip r:embed="rId2" cstate="email">
            <a:extLst>
              <a:ext uri="{28A0092B-C50C-407E-A947-70E740481C1C}">
                <a14:useLocalDpi xmlns:a14="http://schemas.microsoft.com/office/drawing/2010/main"/>
              </a:ext>
            </a:extLst>
          </a:blip>
          <a:srcRect/>
          <a:stretch>
            <a:fillRect/>
          </a:stretch>
        </p:blipFill>
        <p:spPr>
          <a:xfrm>
            <a:off x="412680" y="1317624"/>
            <a:ext cx="3441246" cy="2067269"/>
          </a:xfrm>
        </p:spPr>
      </p:pic>
      <p:pic>
        <p:nvPicPr>
          <p:cNvPr id="14" name="Picture Placeholder 13" descr="PA150065.JPG"/>
          <p:cNvPicPr>
            <a:picLocks noGrp="1" noChangeAspect="1"/>
          </p:cNvPicPr>
          <p:nvPr>
            <p:ph type="pic" sz="quarter" idx="15"/>
          </p:nvPr>
        </p:nvPicPr>
        <p:blipFill>
          <a:blip r:embed="rId3" cstate="email">
            <a:extLst>
              <a:ext uri="{28A0092B-C50C-407E-A947-70E740481C1C}">
                <a14:useLocalDpi xmlns:a14="http://schemas.microsoft.com/office/drawing/2010/main"/>
              </a:ext>
            </a:extLst>
          </a:blip>
          <a:srcRect/>
          <a:stretch>
            <a:fillRect/>
          </a:stretch>
        </p:blipFill>
        <p:spPr>
          <a:xfrm>
            <a:off x="2015983" y="3384893"/>
            <a:ext cx="1716807" cy="2869887"/>
          </a:xfrm>
        </p:spPr>
      </p:pic>
      <p:pic>
        <p:nvPicPr>
          <p:cNvPr id="12" name="Picture Placeholder 11" descr="PA150053.JPG"/>
          <p:cNvPicPr>
            <a:picLocks noGrp="1" noChangeAspect="1"/>
          </p:cNvPicPr>
          <p:nvPr>
            <p:ph type="pic" sz="quarter" idx="16"/>
          </p:nvPr>
        </p:nvPicPr>
        <p:blipFill>
          <a:blip r:embed="rId4" cstate="email">
            <a:extLst>
              <a:ext uri="{28A0092B-C50C-407E-A947-70E740481C1C}">
                <a14:useLocalDpi xmlns:a14="http://schemas.microsoft.com/office/drawing/2010/main"/>
              </a:ext>
            </a:extLst>
          </a:blip>
          <a:srcRect/>
          <a:stretch>
            <a:fillRect/>
          </a:stretch>
        </p:blipFill>
        <p:spPr>
          <a:xfrm rot="5400000">
            <a:off x="-54876" y="4182308"/>
            <a:ext cx="2538415" cy="1603302"/>
          </a:xfrm>
        </p:spPr>
      </p:pic>
      <p:pic>
        <p:nvPicPr>
          <p:cNvPr id="15" name="Picture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191000" y="2842932"/>
            <a:ext cx="4332310" cy="2435596"/>
          </a:xfrm>
          <a:prstGeom prst="rect">
            <a:avLst/>
          </a:prstGeom>
        </p:spPr>
      </p:pic>
    </p:spTree>
    <p:extLst>
      <p:ext uri="{BB962C8B-B14F-4D97-AF65-F5344CB8AC3E}">
        <p14:creationId xmlns:p14="http://schemas.microsoft.com/office/powerpoint/2010/main" val="3245707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15925" y="1456765"/>
            <a:ext cx="8308975" cy="702235"/>
          </a:xfrm>
        </p:spPr>
        <p:txBody>
          <a:bodyPr/>
          <a:lstStyle/>
          <a:p>
            <a:r>
              <a:rPr lang="en-US" dirty="0" smtClean="0"/>
              <a:t>The answer is blowing in the wind…</a:t>
            </a:r>
            <a:endParaRPr lang="en-US" dirty="0"/>
          </a:p>
        </p:txBody>
      </p:sp>
      <p:sp>
        <p:nvSpPr>
          <p:cNvPr id="8" name="Content Placeholder 7"/>
          <p:cNvSpPr>
            <a:spLocks noGrp="1"/>
          </p:cNvSpPr>
          <p:nvPr>
            <p:ph idx="1"/>
          </p:nvPr>
        </p:nvSpPr>
        <p:spPr/>
        <p:txBody>
          <a:bodyPr/>
          <a:lstStyle/>
          <a:p>
            <a:r>
              <a:rPr lang="en-US" dirty="0" smtClean="0"/>
              <a:t>Wind mills and battery banks for the two southernmost islands in Vanuatu. Not too many coconuts but plenty of wind. (island of Futuna below)</a:t>
            </a:r>
          </a:p>
          <a:p>
            <a:endParaRPr lang="en-US" dirty="0"/>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90750" y="3518499"/>
            <a:ext cx="4873625" cy="2772594"/>
          </a:xfrm>
          <a:prstGeom prst="rect">
            <a:avLst/>
          </a:prstGeom>
        </p:spPr>
      </p:pic>
    </p:spTree>
    <p:extLst>
      <p:ext uri="{BB962C8B-B14F-4D97-AF65-F5344CB8AC3E}">
        <p14:creationId xmlns:p14="http://schemas.microsoft.com/office/powerpoint/2010/main" val="2372612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1456765"/>
            <a:ext cx="8308975" cy="622860"/>
          </a:xfrm>
        </p:spPr>
        <p:txBody>
          <a:bodyPr/>
          <a:lstStyle/>
          <a:p>
            <a:r>
              <a:rPr lang="en-US" dirty="0" smtClean="0"/>
              <a:t>Outcome of these grants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3 Copra oil projects: no electricity is produced today. Issue with financial/record of expenditure, whereabouts of interests and contractors not happy, ready to sue the provincial government. One grant contract fully </a:t>
            </a:r>
            <a:r>
              <a:rPr lang="en-US" dirty="0" err="1" smtClean="0"/>
              <a:t>remastered</a:t>
            </a:r>
            <a:r>
              <a:rPr lang="en-US" dirty="0" smtClean="0"/>
              <a:t>.</a:t>
            </a:r>
          </a:p>
          <a:p>
            <a:r>
              <a:rPr lang="en-US" b="1" u="sng" dirty="0"/>
              <a:t>Vanuatu daily news digest | 6 May </a:t>
            </a:r>
            <a:r>
              <a:rPr lang="en-US" sz="19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2014</a:t>
            </a:r>
            <a:r>
              <a:rPr lang="en-US" sz="19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2"/>
              </a:rPr>
              <a:t>Supplementary Budget approved by Parliament for this year amounts to VT 300 million. The Prime Minister has revealed that the additional funding is predicated upon the anticipated financial benefits to be derived from the Permanent Residence Programme based in Hong Kong and the Capital Investment Immigration Plan and Consular Programme (CIIP), Daily Post reveals this morning. CIIP has still to be debated in Parliament, item 23 on the MPs' agenda. Additional budgetary concerns involve a payment of VT 135 million under the Interchange (bandwidth) project and VT 139 million for the government's contribution to the European Union's Electrification Facilities projects in Torba, Malampa and Penama, along with provisions for the 2017 Mini Games (VT 29 million).	</a:t>
            </a:r>
          </a:p>
          <a:p>
            <a:endParaRPr lang="en-US" b="1" u="sng" dirty="0"/>
          </a:p>
          <a:p>
            <a:endParaRPr lang="en-US" dirty="0"/>
          </a:p>
        </p:txBody>
      </p:sp>
    </p:spTree>
    <p:extLst>
      <p:ext uri="{BB962C8B-B14F-4D97-AF65-F5344CB8AC3E}">
        <p14:creationId xmlns:p14="http://schemas.microsoft.com/office/powerpoint/2010/main" val="332071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1456765"/>
            <a:ext cx="8308975" cy="654610"/>
          </a:xfrm>
        </p:spPr>
        <p:txBody>
          <a:bodyPr/>
          <a:lstStyle/>
          <a:p>
            <a:r>
              <a:rPr lang="en-US" dirty="0" smtClean="0"/>
              <a:t>Futuna and </a:t>
            </a:r>
            <a:r>
              <a:rPr lang="en-US" dirty="0" err="1" smtClean="0"/>
              <a:t>Anneytum</a:t>
            </a:r>
            <a:r>
              <a:rPr lang="en-US" dirty="0" smtClean="0"/>
              <a:t>: no </a:t>
            </a:r>
            <a:r>
              <a:rPr lang="en-US" dirty="0" err="1" smtClean="0"/>
              <a:t>electricty</a:t>
            </a:r>
            <a:endParaRPr lang="en-US" dirty="0"/>
          </a:p>
        </p:txBody>
      </p:sp>
      <p:sp>
        <p:nvSpPr>
          <p:cNvPr id="3" name="Content Placeholder 2"/>
          <p:cNvSpPr>
            <a:spLocks noGrp="1"/>
          </p:cNvSpPr>
          <p:nvPr>
            <p:ph idx="1"/>
          </p:nvPr>
        </p:nvSpPr>
        <p:spPr/>
        <p:txBody>
          <a:bodyPr/>
          <a:lstStyle/>
          <a:p>
            <a:r>
              <a:rPr lang="en-US" dirty="0" smtClean="0"/>
              <a:t>Heading for full recovery. Article in the British press in December 2013.</a:t>
            </a:r>
          </a:p>
          <a:p>
            <a:r>
              <a:rPr lang="en-US" dirty="0" smtClean="0"/>
              <a:t>None of the project have made it past the first disbursement. Political interference.</a:t>
            </a:r>
            <a:endParaRPr lang="en-US" dirty="0"/>
          </a:p>
        </p:txBody>
      </p:sp>
    </p:spTree>
    <p:extLst>
      <p:ext uri="{BB962C8B-B14F-4D97-AF65-F5344CB8AC3E}">
        <p14:creationId xmlns:p14="http://schemas.microsoft.com/office/powerpoint/2010/main" val="299593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1456765"/>
            <a:ext cx="8308975" cy="829235"/>
          </a:xfrm>
        </p:spPr>
        <p:txBody>
          <a:bodyPr/>
          <a:lstStyle/>
          <a:p>
            <a:r>
              <a:rPr lang="en-US" dirty="0" smtClean="0"/>
              <a:t>Energy Facility II</a:t>
            </a:r>
            <a:endParaRPr lang="en-US" dirty="0"/>
          </a:p>
        </p:txBody>
      </p:sp>
      <p:sp>
        <p:nvSpPr>
          <p:cNvPr id="3" name="Content Placeholder 2"/>
          <p:cNvSpPr>
            <a:spLocks noGrp="1"/>
          </p:cNvSpPr>
          <p:nvPr>
            <p:ph idx="1"/>
          </p:nvPr>
        </p:nvSpPr>
        <p:spPr/>
        <p:txBody>
          <a:bodyPr/>
          <a:lstStyle/>
          <a:p>
            <a:r>
              <a:rPr lang="en-US" dirty="0" smtClean="0"/>
              <a:t>Two submissions. One successful from the Government for a 1 MW solar farm. EIB already refinanced on the same site 11 Wind mills . </a:t>
            </a:r>
            <a:endParaRPr lang="en-US" dirty="0"/>
          </a:p>
          <a:p>
            <a:r>
              <a:rPr lang="en-US" dirty="0" smtClean="0"/>
              <a:t>Government being the beneficiary we had to sign a FA. Government is co-donor with 720,000 EURO , EU 2.5MEURO and UNELCO (concession for production/distribution of electricity in Port Vila) 1 MEURO.</a:t>
            </a:r>
          </a:p>
          <a:p>
            <a:r>
              <a:rPr lang="en-US" dirty="0" smtClean="0"/>
              <a:t>Implementation: 48 months </a:t>
            </a:r>
            <a:r>
              <a:rPr lang="en-US" dirty="0"/>
              <a:t> </a:t>
            </a:r>
            <a:r>
              <a:rPr lang="en-US" dirty="0" smtClean="0"/>
              <a:t>from signature in June 2012.</a:t>
            </a:r>
          </a:p>
          <a:p>
            <a:endParaRPr lang="en-US" dirty="0"/>
          </a:p>
        </p:txBody>
      </p:sp>
    </p:spTree>
    <p:extLst>
      <p:ext uri="{BB962C8B-B14F-4D97-AF65-F5344CB8AC3E}">
        <p14:creationId xmlns:p14="http://schemas.microsoft.com/office/powerpoint/2010/main" val="1466704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1456765"/>
            <a:ext cx="8308975" cy="654610"/>
          </a:xfrm>
        </p:spPr>
        <p:txBody>
          <a:bodyPr/>
          <a:lstStyle/>
          <a:p>
            <a:r>
              <a:rPr lang="en-US" dirty="0" smtClean="0"/>
              <a:t>Expected Results:</a:t>
            </a:r>
            <a:endParaRPr lang="en-US" dirty="0"/>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0212790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po">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Expo">
      <a:majorFont>
        <a:latin typeface="Calibri"/>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Expo">
      <a:fillStyleLst>
        <a:solidFill>
          <a:schemeClr val="phClr"/>
        </a:solidFill>
        <a:gradFill rotWithShape="1">
          <a:gsLst>
            <a:gs pos="0">
              <a:schemeClr val="phClr">
                <a:tint val="100000"/>
                <a:satMod val="130000"/>
              </a:schemeClr>
            </a:gs>
            <a:gs pos="100000">
              <a:schemeClr val="phClr">
                <a:tint val="50000"/>
                <a:satMod val="150000"/>
              </a:schemeClr>
            </a:gs>
          </a:gsLst>
          <a:lin ang="16200000" scaled="1"/>
        </a:gradFill>
        <a:gradFill rotWithShape="1">
          <a:gsLst>
            <a:gs pos="0">
              <a:schemeClr val="phClr">
                <a:shade val="93000"/>
                <a:satMod val="130000"/>
              </a:schemeClr>
            </a:gs>
            <a:gs pos="60000">
              <a:schemeClr val="phClr">
                <a:tint val="80000"/>
                <a:shade val="93000"/>
                <a:satMod val="130000"/>
              </a:schemeClr>
            </a:gs>
            <a:gs pos="100000">
              <a:schemeClr val="phClr">
                <a:tint val="50000"/>
                <a:shade val="94000"/>
                <a:alpha val="100000"/>
                <a:satMod val="135000"/>
              </a:schemeClr>
            </a:gs>
          </a:gsLst>
          <a:lin ang="16200000" scaled="0"/>
        </a:gra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34925" cap="flat" cmpd="sng" algn="ctr">
          <a:gradFill>
            <a:gsLst>
              <a:gs pos="0">
                <a:schemeClr val="accent1">
                  <a:lumMod val="40000"/>
                  <a:lumOff val="60000"/>
                </a:schemeClr>
              </a:gs>
              <a:gs pos="50000">
                <a:schemeClr val="accent1"/>
              </a:gs>
              <a:gs pos="100000">
                <a:schemeClr val="accent1">
                  <a:lumMod val="50000"/>
                </a:schemeClr>
              </a:gs>
            </a:gsLst>
            <a:lin ang="18600000" scaled="0"/>
          </a:gradFill>
          <a:prstDash val="solid"/>
        </a:ln>
      </a:lnStyleLst>
      <a:effectStyleLst>
        <a:effectStyle>
          <a:effectLst/>
        </a:effectStyle>
        <a:effectStyle>
          <a:effectLst>
            <a:innerShdw blurRad="50800" dist="25400" dir="13500000">
              <a:srgbClr val="C0C0C0">
                <a:alpha val="75000"/>
              </a:srgbClr>
            </a:innerShdw>
            <a:outerShdw blurRad="63500" dist="38100" dir="5400000" sx="105000" sy="105000" algn="br" rotWithShape="0">
              <a:srgbClr val="000000">
                <a:alpha val="30000"/>
              </a:srgbClr>
            </a:outerShdw>
          </a:effectLst>
        </a:effectStyle>
        <a:effectStyle>
          <a:effectLst>
            <a:innerShdw blurRad="50800" dist="25400" dir="16200000">
              <a:srgbClr val="C0C0C0">
                <a:alpha val="75000"/>
              </a:srgbClr>
            </a:innerShdw>
            <a:reflection blurRad="63500" stA="40000" endPos="50000" dist="127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633</TotalTime>
  <Words>495</Words>
  <Application>Microsoft Office PowerPoint</Application>
  <PresentationFormat>On-screen Show (4:3)</PresentationFormat>
  <Paragraphs>35</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Calibri</vt:lpstr>
      <vt:lpstr>Wingdings</vt:lpstr>
      <vt:lpstr>Expo</vt:lpstr>
      <vt:lpstr>Regional Water and Energy Seminar – Nadi – Fiji May 2014</vt:lpstr>
      <vt:lpstr>Energy Facility I projects</vt:lpstr>
      <vt:lpstr>Type of projects</vt:lpstr>
      <vt:lpstr>From Copra, to oil and pre-paid card in Port Olry</vt:lpstr>
      <vt:lpstr>The answer is blowing in the wind…</vt:lpstr>
      <vt:lpstr>Outcome of these grants</vt:lpstr>
      <vt:lpstr>Futuna and Anneytum: no electricty</vt:lpstr>
      <vt:lpstr>Energy Facility II</vt:lpstr>
      <vt:lpstr>Expected Results:</vt:lpstr>
      <vt:lpstr>23 months later</vt:lpstr>
      <vt:lpstr>Discussions:</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Regional Water and Energy Seminar – Nadi – Fiji May 2014</dc:title>
  <dc:creator>Adrien Mourgues</dc:creator>
  <cp:lastModifiedBy>Katya</cp:lastModifiedBy>
  <cp:revision>15</cp:revision>
  <dcterms:created xsi:type="dcterms:W3CDTF">2014-05-11T09:10:35Z</dcterms:created>
  <dcterms:modified xsi:type="dcterms:W3CDTF">2015-01-16T12:04:16Z</dcterms:modified>
</cp:coreProperties>
</file>